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59" r:id="rId3"/>
    <p:sldId id="261" r:id="rId4"/>
    <p:sldId id="262" r:id="rId5"/>
    <p:sldId id="264" r:id="rId6"/>
    <p:sldId id="265" r:id="rId7"/>
    <p:sldId id="268" r:id="rId8"/>
    <p:sldId id="269" r:id="rId9"/>
    <p:sldId id="280" r:id="rId10"/>
    <p:sldId id="266" r:id="rId11"/>
    <p:sldId id="279" r:id="rId12"/>
    <p:sldId id="278" r:id="rId13"/>
    <p:sldId id="267" r:id="rId14"/>
    <p:sldId id="270" r:id="rId15"/>
    <p:sldId id="271" r:id="rId16"/>
    <p:sldId id="272" r:id="rId17"/>
    <p:sldId id="273" r:id="rId18"/>
    <p:sldId id="274" r:id="rId19"/>
    <p:sldId id="296" r:id="rId20"/>
    <p:sldId id="299" r:id="rId21"/>
    <p:sldId id="297" r:id="rId22"/>
    <p:sldId id="298" r:id="rId23"/>
    <p:sldId id="300" r:id="rId24"/>
    <p:sldId id="277" r:id="rId25"/>
    <p:sldId id="333" r:id="rId26"/>
    <p:sldId id="334" r:id="rId27"/>
    <p:sldId id="291" r:id="rId28"/>
    <p:sldId id="294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5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10" r:id="rId45"/>
    <p:sldId id="315" r:id="rId46"/>
    <p:sldId id="312" r:id="rId47"/>
    <p:sldId id="313" r:id="rId48"/>
    <p:sldId id="311" r:id="rId49"/>
    <p:sldId id="316" r:id="rId50"/>
    <p:sldId id="318" r:id="rId51"/>
    <p:sldId id="31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19" r:id="rId61"/>
    <p:sldId id="320" r:id="rId62"/>
    <p:sldId id="321" r:id="rId63"/>
    <p:sldId id="323" r:id="rId64"/>
    <p:sldId id="324" r:id="rId65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8" autoAdjust="0"/>
    <p:restoredTop sz="90034" autoAdjust="0"/>
  </p:normalViewPr>
  <p:slideViewPr>
    <p:cSldViewPr snapToGrid="0" showGuides="1">
      <p:cViewPr varScale="1">
        <p:scale>
          <a:sx n="102" d="100"/>
          <a:sy n="102" d="100"/>
        </p:scale>
        <p:origin x="120" y="37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EC131-DBF1-4FAB-80A2-5A7409E7754C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9D926-2CE4-43D9-8725-FF9013F89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54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006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37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3457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410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636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右の図のように拡大すると、データの無いエリアが目立ってしまうため、流域解析のセル値などを工夫する必要あり。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2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coris.co.jp/contents/demtool.html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7746" y="2503557"/>
            <a:ext cx="5139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/>
              <a:t>15. </a:t>
            </a:r>
            <a:r>
              <a:rPr lang="ja-JP" altLang="en-US" sz="4000" dirty="0" smtClean="0"/>
              <a:t>ラスタデータ</a:t>
            </a:r>
            <a:r>
              <a:rPr lang="ja-JP" altLang="en-US" sz="4000" dirty="0"/>
              <a:t>の分析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661" y="573086"/>
            <a:ext cx="5546446" cy="426402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39" y="1354251"/>
            <a:ext cx="2452839" cy="300649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548134" y="112448"/>
            <a:ext cx="6037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データがない値</a:t>
            </a:r>
            <a:r>
              <a:rPr lang="ja-JP" altLang="en-US" sz="1600" dirty="0" smtClean="0"/>
              <a:t>に、</a:t>
            </a:r>
            <a:r>
              <a:rPr lang="ja-JP" altLang="en-US" sz="1600" dirty="0" smtClean="0">
                <a:solidFill>
                  <a:srgbClr val="00B050"/>
                </a:solidFill>
              </a:rPr>
              <a:t>チェック</a:t>
            </a:r>
            <a:r>
              <a:rPr lang="ja-JP" altLang="en-US" sz="1600" dirty="0">
                <a:solidFill>
                  <a:srgbClr val="00B050"/>
                </a:solidFill>
              </a:rPr>
              <a:t>を</a:t>
            </a:r>
            <a:r>
              <a:rPr lang="ja-JP" altLang="en-US" sz="1600" dirty="0" smtClean="0">
                <a:solidFill>
                  <a:srgbClr val="00B050"/>
                </a:solidFill>
              </a:rPr>
              <a:t>いれない、</a:t>
            </a:r>
            <a:r>
              <a:rPr lang="en-US" altLang="ja-JP" sz="1600" dirty="0" smtClean="0">
                <a:solidFill>
                  <a:srgbClr val="00B050"/>
                </a:solidFill>
              </a:rPr>
              <a:t>0</a:t>
            </a:r>
            <a:r>
              <a:rPr lang="ja-JP" altLang="en-US" sz="1600" dirty="0" err="1" smtClean="0">
                <a:solidFill>
                  <a:srgbClr val="00B050"/>
                </a:solidFill>
              </a:rPr>
              <a:t>、</a:t>
            </a:r>
            <a:r>
              <a:rPr lang="en-US" altLang="ja-JP" sz="1600" dirty="0" smtClean="0">
                <a:solidFill>
                  <a:srgbClr val="00B050"/>
                </a:solidFill>
              </a:rPr>
              <a:t>-9999</a:t>
            </a:r>
            <a:r>
              <a:rPr lang="ja-JP" altLang="en-US" sz="1600" dirty="0" smtClean="0"/>
              <a:t>の場合を</a:t>
            </a:r>
            <a:r>
              <a:rPr lang="ja-JP" altLang="en-US" sz="1600" dirty="0"/>
              <a:t>確認する。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228977" y="1485900"/>
            <a:ext cx="2675545" cy="71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" y="915722"/>
            <a:ext cx="4190639" cy="337992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50" y="915721"/>
            <a:ext cx="4190641" cy="337992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600325" y="1090877"/>
            <a:ext cx="171450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2630" y="4552503"/>
            <a:ext cx="6779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データなしの値のチェックをはずして、色分けを変更し、出力ラスタを確認する</a:t>
            </a:r>
            <a:endParaRPr kumimoji="1"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417216" y="320313"/>
            <a:ext cx="2310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データなし値の表示方法</a:t>
            </a:r>
          </a:p>
        </p:txBody>
      </p:sp>
    </p:spTree>
    <p:extLst>
      <p:ext uri="{BB962C8B-B14F-4D97-AF65-F5344CB8AC3E}">
        <p14:creationId xmlns:p14="http://schemas.microsoft.com/office/powerpoint/2010/main" val="265356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42900" y="305982"/>
            <a:ext cx="8172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データがない値については</a:t>
            </a:r>
            <a:r>
              <a:rPr lang="ja-JP" altLang="en-US" sz="1600" b="1" dirty="0" smtClean="0"/>
              <a:t>、</a:t>
            </a:r>
            <a:r>
              <a:rPr lang="en-US" altLang="ja-JP" sz="1600" b="1" dirty="0" smtClean="0"/>
              <a:t>0</a:t>
            </a:r>
            <a:r>
              <a:rPr lang="ja-JP" altLang="en-US" sz="1600" b="1" dirty="0" err="1" smtClean="0"/>
              <a:t>、</a:t>
            </a:r>
            <a:r>
              <a:rPr lang="en-US" altLang="ja-JP" sz="1600" b="1" dirty="0"/>
              <a:t>-9999</a:t>
            </a:r>
            <a:r>
              <a:rPr lang="ja-JP" altLang="en-US" sz="1600" b="1" dirty="0" err="1"/>
              <a:t>、</a:t>
            </a:r>
            <a:r>
              <a:rPr lang="ja-JP" altLang="en-US" sz="1600" b="1" dirty="0"/>
              <a:t>チェックを入れない　という</a:t>
            </a:r>
            <a:r>
              <a:rPr lang="en-US" altLang="ja-JP" sz="1600" b="1" dirty="0"/>
              <a:t>3</a:t>
            </a:r>
            <a:r>
              <a:rPr lang="ja-JP" altLang="en-US" sz="1600" b="1" dirty="0"/>
              <a:t>パターンがある。</a:t>
            </a:r>
            <a:endParaRPr lang="en-US" altLang="ja-JP" sz="1600" b="1" dirty="0"/>
          </a:p>
          <a:p>
            <a:r>
              <a:rPr lang="ja-JP" altLang="en-US" sz="1600" b="1" dirty="0"/>
              <a:t>解析の目的によって、データのない値の扱いが変わる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19225" y="3667851"/>
            <a:ext cx="27603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38900" y="3667851"/>
            <a:ext cx="105670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チェック</a:t>
            </a:r>
            <a:r>
              <a:rPr lang="ja-JP" altLang="en-US" dirty="0" smtClean="0"/>
              <a:t>なし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516903" y="3667851"/>
            <a:ext cx="60465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-9999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42900" y="3988887"/>
            <a:ext cx="2523339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0</a:t>
            </a:r>
            <a:r>
              <a:rPr lang="ja-JP" altLang="en-US" dirty="0" smtClean="0"/>
              <a:t>のセルが</a:t>
            </a:r>
            <a:r>
              <a:rPr lang="en-US" altLang="ja-JP" dirty="0" err="1" smtClean="0"/>
              <a:t>Nodata</a:t>
            </a:r>
            <a:r>
              <a:rPr lang="ja-JP" altLang="en-US" dirty="0" smtClean="0"/>
              <a:t>の扱いになる。</a:t>
            </a:r>
            <a:endParaRPr lang="en-US" altLang="ja-JP" dirty="0" smtClean="0"/>
          </a:p>
          <a:p>
            <a:r>
              <a:rPr lang="ja-JP" altLang="en-US" dirty="0" smtClean="0"/>
              <a:t>（特定の値を表示しない場合に用いる）</a:t>
            </a:r>
            <a:endParaRPr lang="en-US" altLang="ja-JP" dirty="0"/>
          </a:p>
        </p:txBody>
      </p:sp>
      <p:sp>
        <p:nvSpPr>
          <p:cNvPr id="16" name="正方形/長方形 15"/>
          <p:cNvSpPr/>
          <p:nvPr/>
        </p:nvSpPr>
        <p:spPr>
          <a:xfrm>
            <a:off x="3363291" y="3988887"/>
            <a:ext cx="2637564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 smtClean="0"/>
              <a:t>Nodata</a:t>
            </a:r>
            <a:r>
              <a:rPr lang="ja-JP" altLang="en-US" dirty="0" smtClean="0"/>
              <a:t>のセルは</a:t>
            </a:r>
            <a:r>
              <a:rPr lang="en-US" altLang="ja-JP" dirty="0" err="1" smtClean="0"/>
              <a:t>Nodata</a:t>
            </a:r>
            <a:r>
              <a:rPr lang="ja-JP" altLang="en-US" dirty="0" smtClean="0"/>
              <a:t>として表示される</a:t>
            </a:r>
            <a:endParaRPr lang="en-US" altLang="ja-JP" dirty="0"/>
          </a:p>
        </p:txBody>
      </p:sp>
      <p:sp>
        <p:nvSpPr>
          <p:cNvPr id="17" name="正方形/長方形 16"/>
          <p:cNvSpPr/>
          <p:nvPr/>
        </p:nvSpPr>
        <p:spPr>
          <a:xfrm>
            <a:off x="6497906" y="3976269"/>
            <a:ext cx="2571394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-9999</a:t>
            </a:r>
            <a:r>
              <a:rPr lang="ja-JP" altLang="en-US" dirty="0" smtClean="0"/>
              <a:t>の値をもつ海水面が</a:t>
            </a:r>
            <a:r>
              <a:rPr lang="en-US" altLang="ja-JP" dirty="0" err="1" smtClean="0"/>
              <a:t>Nodata</a:t>
            </a:r>
            <a:r>
              <a:rPr lang="ja-JP" altLang="en-US" dirty="0" smtClean="0"/>
              <a:t>として扱われる</a:t>
            </a:r>
            <a:endParaRPr lang="en-US" altLang="ja-JP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8788" y="1422674"/>
            <a:ext cx="1666423" cy="219664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661" y="1429764"/>
            <a:ext cx="1673816" cy="21895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6191" y="1435663"/>
            <a:ext cx="1670757" cy="220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5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50" y="835025"/>
            <a:ext cx="6058829" cy="46577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467725" cy="505354"/>
          </a:xfrm>
        </p:spPr>
        <p:txBody>
          <a:bodyPr>
            <a:noAutofit/>
          </a:bodyPr>
          <a:lstStyle/>
          <a:p>
            <a:r>
              <a:rPr lang="en-US" altLang="ja-JP" sz="3200" u="none" dirty="0">
                <a:solidFill>
                  <a:srgbClr val="0070C0"/>
                </a:solidFill>
              </a:rPr>
              <a:t>2.DEM</a:t>
            </a:r>
            <a:r>
              <a:rPr lang="ja-JP" altLang="en-US" sz="3200" u="none" dirty="0">
                <a:solidFill>
                  <a:srgbClr val="0070C0"/>
                </a:solidFill>
              </a:rPr>
              <a:t>データの視覚的</a:t>
            </a:r>
            <a:r>
              <a:rPr lang="ja-JP" altLang="en-US" sz="3200" u="none" dirty="0" smtClean="0">
                <a:solidFill>
                  <a:srgbClr val="0070C0"/>
                </a:solidFill>
              </a:rPr>
              <a:t>分析　傾斜区分図の作成</a:t>
            </a:r>
            <a:endParaRPr kumimoji="1" lang="ja-JP" altLang="en-US" sz="3200" u="none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638" y="2295824"/>
            <a:ext cx="2722562" cy="173612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610350" y="1298575"/>
            <a:ext cx="1346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＞傾斜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667127" y="1557506"/>
            <a:ext cx="2449511" cy="7383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44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806178"/>
            <a:ext cx="4743450" cy="3646526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383213" y="378656"/>
            <a:ext cx="2377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傾斜区分図が表示された</a:t>
            </a:r>
            <a:endParaRPr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869" y="1691550"/>
            <a:ext cx="4743450" cy="364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6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50" y="732620"/>
            <a:ext cx="6315075" cy="47156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u="none" dirty="0" smtClean="0">
                <a:solidFill>
                  <a:srgbClr val="0070C0"/>
                </a:solidFill>
              </a:rPr>
              <a:t>斜面方位図の作成</a:t>
            </a:r>
            <a:endParaRPr kumimoji="1" lang="ja-JP" altLang="en-US" u="none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87" y="2247900"/>
            <a:ext cx="3286125" cy="20955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911331" y="879475"/>
            <a:ext cx="1346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＞傾斜方位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838577" y="1481420"/>
            <a:ext cx="1928810" cy="766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6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2" y="928915"/>
            <a:ext cx="4789714" cy="368209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383213" y="350376"/>
            <a:ext cx="2377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斜面方位図が表示された</a:t>
            </a:r>
            <a:endParaRPr lang="ja-JP" altLang="en-US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851" y="1509486"/>
            <a:ext cx="4488806" cy="34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9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922" y="1028700"/>
            <a:ext cx="5612222" cy="423966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7922" y="257613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陰影図の</a:t>
            </a:r>
            <a:r>
              <a:rPr lang="ja-JP" altLang="en-US" sz="3200" b="1" u="none" dirty="0">
                <a:solidFill>
                  <a:srgbClr val="0070C0"/>
                </a:solidFill>
              </a:rPr>
              <a:t>作成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94" y="2315612"/>
            <a:ext cx="3286125" cy="2952750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3607595" y="1786220"/>
            <a:ext cx="2326480" cy="7855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568431" y="1027663"/>
            <a:ext cx="1346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＞陰影図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1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3" y="918483"/>
            <a:ext cx="4486067" cy="3448664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297864" y="5118801"/>
            <a:ext cx="371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陰影図の元にしたラスタを重ねて、透過率を設定することで標高の表現ができる</a:t>
            </a:r>
            <a:endParaRPr kumimoji="1"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3588397" y="438692"/>
            <a:ext cx="19672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陰影図が表示された</a:t>
            </a:r>
            <a:endParaRPr lang="ja-JP" altLang="en-US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609639"/>
            <a:ext cx="4211084" cy="32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88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345" y="747303"/>
            <a:ext cx="5783103" cy="445969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鳥瞰図の作成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48" y="1798342"/>
            <a:ext cx="4897278" cy="335921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309598" y="747303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プラグイン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＞プラグインの管理とインストール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86352" y="5207000"/>
            <a:ext cx="3022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Qgis2threejs</a:t>
            </a:r>
            <a:r>
              <a:rPr kumimoji="1" lang="ja-JP" altLang="en-US" sz="1600" b="1" dirty="0" smtClean="0"/>
              <a:t>をインストールする。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924177" y="1031862"/>
            <a:ext cx="1390648" cy="853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42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192401" y="2712110"/>
            <a:ext cx="3829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/>
              <a:t>[</a:t>
            </a:r>
            <a:r>
              <a:rPr kumimoji="1" lang="ja-JP" altLang="en-US" sz="1400" b="1" dirty="0" smtClean="0"/>
              <a:t>実習内容</a:t>
            </a:r>
            <a:r>
              <a:rPr kumimoji="1" lang="en-US" altLang="ja-JP" sz="1400" b="1" dirty="0" smtClean="0"/>
              <a:t>]</a:t>
            </a:r>
          </a:p>
          <a:p>
            <a:r>
              <a:rPr kumimoji="1" lang="en-US" altLang="ja-JP" sz="1400" b="1" dirty="0" smtClean="0"/>
              <a:t>1.</a:t>
            </a:r>
            <a:r>
              <a:rPr lang="en-US" altLang="ja-JP" sz="1400" b="1" dirty="0" smtClean="0"/>
              <a:t>DEM</a:t>
            </a:r>
            <a:r>
              <a:rPr lang="ja-JP" altLang="en-US" sz="1400" b="1" dirty="0" smtClean="0"/>
              <a:t>データの変換（エコリスの</a:t>
            </a:r>
            <a:r>
              <a:rPr lang="en-US" altLang="ja-JP" sz="1400" b="1" dirty="0" err="1" smtClean="0"/>
              <a:t>demtool</a:t>
            </a:r>
            <a:r>
              <a:rPr lang="ja-JP" altLang="en-US" sz="1400" b="1" dirty="0" smtClean="0"/>
              <a:t>を利用する）</a:t>
            </a:r>
            <a:endParaRPr lang="en-US" altLang="ja-JP" sz="1400" b="1" dirty="0" smtClean="0"/>
          </a:p>
          <a:p>
            <a:r>
              <a:rPr kumimoji="1" lang="en-US" altLang="ja-JP" sz="1400" b="1" dirty="0" smtClean="0"/>
              <a:t>2.DEM</a:t>
            </a:r>
            <a:r>
              <a:rPr kumimoji="1" lang="ja-JP" altLang="en-US" sz="1400" b="1" dirty="0" smtClean="0"/>
              <a:t>データの視覚的分析（傾斜、斜面方位、陰影図、鳥瞰図を表示）</a:t>
            </a:r>
            <a:endParaRPr kumimoji="1" lang="en-US" altLang="ja-JP" sz="1400" b="1" dirty="0" smtClean="0"/>
          </a:p>
          <a:p>
            <a:r>
              <a:rPr lang="en-US" altLang="ja-JP" sz="1400" b="1" dirty="0" smtClean="0"/>
              <a:t>3.</a:t>
            </a:r>
            <a:r>
              <a:rPr lang="ja-JP" altLang="en-US" sz="1400" b="1" dirty="0" smtClean="0"/>
              <a:t>基本的な統計量の</a:t>
            </a:r>
            <a:r>
              <a:rPr lang="ja-JP" altLang="en-US" sz="1400" b="1" dirty="0"/>
              <a:t>確認</a:t>
            </a:r>
            <a:endParaRPr lang="en-US" altLang="ja-JP" sz="1400" b="1" dirty="0" smtClean="0"/>
          </a:p>
          <a:p>
            <a:r>
              <a:rPr kumimoji="1" lang="en-US" altLang="ja-JP" sz="1400" b="1" dirty="0" smtClean="0"/>
              <a:t>4.</a:t>
            </a:r>
            <a:r>
              <a:rPr kumimoji="1" lang="ja-JP" altLang="en-US" sz="1400" b="1" dirty="0" smtClean="0"/>
              <a:t>ベクタの処理とラスタの集計の組み合わせ分析</a:t>
            </a:r>
            <a:endParaRPr kumimoji="1" lang="en-US" altLang="ja-JP" sz="1400" b="1" dirty="0" smtClean="0"/>
          </a:p>
          <a:p>
            <a:r>
              <a:rPr lang="en-US" altLang="ja-JP" sz="1400" b="1" dirty="0" smtClean="0"/>
              <a:t>5</a:t>
            </a:r>
            <a:r>
              <a:rPr lang="en-US" altLang="ja-JP" sz="1400" b="1" dirty="0"/>
              <a:t>.</a:t>
            </a:r>
            <a:r>
              <a:rPr lang="ja-JP" altLang="en-US" sz="1400" b="1" dirty="0" smtClean="0"/>
              <a:t>フィルタリング（ふるい）</a:t>
            </a:r>
            <a:endParaRPr lang="en-US" altLang="ja-JP" sz="1400" b="1" dirty="0" smtClean="0"/>
          </a:p>
          <a:p>
            <a:r>
              <a:rPr lang="en-US" altLang="ja-JP" sz="1400" b="1" dirty="0" smtClean="0"/>
              <a:t>6.</a:t>
            </a:r>
            <a:r>
              <a:rPr lang="ja-JP" altLang="en-US" sz="1400" b="1" dirty="0" smtClean="0"/>
              <a:t>ラスタ演算</a:t>
            </a:r>
            <a:endParaRPr lang="en-US" altLang="ja-JP" sz="1400" b="1" dirty="0" smtClean="0"/>
          </a:p>
          <a:p>
            <a:r>
              <a:rPr lang="en-US" altLang="ja-JP" sz="1400" b="1" dirty="0" smtClean="0"/>
              <a:t>7.</a:t>
            </a:r>
            <a:r>
              <a:rPr lang="ja-JP" altLang="en-US" sz="1400" b="1" dirty="0" smtClean="0"/>
              <a:t>流域解析</a:t>
            </a:r>
            <a:endParaRPr lang="en-US" altLang="ja-JP" sz="1400" b="1" dirty="0" smtClean="0"/>
          </a:p>
          <a:p>
            <a:r>
              <a:rPr lang="en-US" altLang="ja-JP" sz="1400" b="1" dirty="0" smtClean="0"/>
              <a:t>8.</a:t>
            </a:r>
            <a:r>
              <a:rPr lang="ja-JP" altLang="en-US" sz="1400" b="1" dirty="0" smtClean="0"/>
              <a:t>コストパス解析</a:t>
            </a:r>
            <a:endParaRPr lang="en-US" altLang="ja-JP" sz="1400" b="1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2401" y="716384"/>
            <a:ext cx="39515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/>
              <a:t>[</a:t>
            </a:r>
            <a:r>
              <a:rPr lang="ja-JP" altLang="en-US" sz="1400" b="1" dirty="0" smtClean="0"/>
              <a:t>利用データ</a:t>
            </a:r>
            <a:r>
              <a:rPr kumimoji="1" lang="en-US" altLang="ja-JP" sz="1400" b="1" dirty="0" smtClean="0"/>
              <a:t>]</a:t>
            </a:r>
          </a:p>
          <a:p>
            <a:endParaRPr lang="en-US" altLang="ja-JP" sz="1400" b="1" dirty="0"/>
          </a:p>
          <a:p>
            <a:r>
              <a:rPr lang="ja-JP" altLang="en-US" sz="1400" b="1" dirty="0" smtClean="0"/>
              <a:t> </a:t>
            </a:r>
            <a:r>
              <a:rPr lang="ja-JP" altLang="en-US" sz="1400" b="1" dirty="0"/>
              <a:t>国土地理院</a:t>
            </a:r>
          </a:p>
          <a:p>
            <a:r>
              <a:rPr lang="ja-JP" altLang="en-US" sz="1400" b="1" dirty="0" smtClean="0"/>
              <a:t>「 基盤</a:t>
            </a:r>
            <a:r>
              <a:rPr lang="ja-JP" altLang="en-US" sz="1400" b="1" dirty="0"/>
              <a:t>地図</a:t>
            </a:r>
            <a:r>
              <a:rPr lang="ja-JP" altLang="en-US" sz="1400" b="1" dirty="0" smtClean="0"/>
              <a:t>情報</a:t>
            </a:r>
            <a:r>
              <a:rPr lang="ja-JP" altLang="en-US" sz="1400" b="1" dirty="0"/>
              <a:t>　数値標高モデル　</a:t>
            </a:r>
            <a:r>
              <a:rPr lang="en-US" altLang="ja-JP" sz="1400" b="1" dirty="0"/>
              <a:t>5</a:t>
            </a:r>
            <a:r>
              <a:rPr lang="ja-JP" altLang="en-US" sz="1400" b="1" dirty="0" err="1"/>
              <a:t>ｍ</a:t>
            </a:r>
            <a:r>
              <a:rPr lang="ja-JP" altLang="en-US" sz="1400" b="1" dirty="0"/>
              <a:t>メッシュ　高松</a:t>
            </a:r>
            <a:r>
              <a:rPr lang="ja-JP" altLang="en-US" sz="1400" b="1" dirty="0" smtClean="0"/>
              <a:t>周辺（</a:t>
            </a:r>
            <a:r>
              <a:rPr lang="en-US" altLang="ja-JP" sz="1400" b="1" dirty="0"/>
              <a:t>513440</a:t>
            </a:r>
            <a:r>
              <a:rPr lang="ja-JP" altLang="en-US" sz="1400" b="1" dirty="0" smtClean="0"/>
              <a:t>）」</a:t>
            </a:r>
            <a:endParaRPr lang="en-US" altLang="ja-JP" sz="1400" b="1" dirty="0" smtClean="0"/>
          </a:p>
          <a:p>
            <a:endParaRPr lang="ja-JP" altLang="en-US" sz="1400" b="1" dirty="0"/>
          </a:p>
          <a:p>
            <a:r>
              <a:rPr lang="ja-JP" altLang="en-US" sz="1400" b="1" dirty="0" smtClean="0"/>
              <a:t> </a:t>
            </a:r>
            <a:r>
              <a:rPr lang="ja-JP" altLang="en-US" sz="1400" b="1" dirty="0"/>
              <a:t>国土交通省国土政策局</a:t>
            </a:r>
            <a:r>
              <a:rPr lang="ja-JP" altLang="en-US" sz="1400" b="1" dirty="0" smtClean="0"/>
              <a:t>「国土</a:t>
            </a:r>
            <a:r>
              <a:rPr lang="ja-JP" altLang="en-US" sz="1400" b="1" dirty="0"/>
              <a:t>数値</a:t>
            </a:r>
            <a:r>
              <a:rPr lang="ja-JP" altLang="en-US" sz="1400" b="1" dirty="0" smtClean="0"/>
              <a:t>情報（香川県</a:t>
            </a:r>
            <a:r>
              <a:rPr lang="ja-JP" altLang="en-US" sz="1400" b="1" dirty="0"/>
              <a:t>　</a:t>
            </a:r>
            <a:r>
              <a:rPr lang="ja-JP" altLang="en-US" sz="1400" b="1" dirty="0" smtClean="0"/>
              <a:t>道路データ</a:t>
            </a:r>
            <a:r>
              <a:rPr lang="ja-JP" altLang="en-US" sz="1400" b="1" dirty="0"/>
              <a:t>）」を加工し、利用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5273" y="112782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u="sng" dirty="0" smtClean="0">
                <a:solidFill>
                  <a:srgbClr val="0070C0"/>
                </a:solidFill>
              </a:rPr>
              <a:t>ラスタデータ</a:t>
            </a:r>
            <a:r>
              <a:rPr lang="ja-JP" altLang="en-US" sz="3200" u="sng" dirty="0">
                <a:solidFill>
                  <a:srgbClr val="0070C0"/>
                </a:solidFill>
              </a:rPr>
              <a:t>の分析</a:t>
            </a:r>
            <a:endParaRPr kumimoji="1" lang="ja-JP" altLang="en-US" sz="3200" u="sng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3" y="1220589"/>
            <a:ext cx="4604809" cy="35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3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313" y="800100"/>
            <a:ext cx="5638988" cy="433088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309598" y="1409962"/>
            <a:ext cx="2834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b="1" dirty="0" smtClean="0">
                <a:solidFill>
                  <a:srgbClr val="0070C0"/>
                </a:solidFill>
              </a:rPr>
              <a:t>Web(W)</a:t>
            </a: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</a:t>
            </a:r>
            <a:r>
              <a:rPr lang="en-US" altLang="ja-JP" sz="1800" b="1" dirty="0" err="1" smtClean="0">
                <a:solidFill>
                  <a:srgbClr val="0070C0"/>
                </a:solidFill>
              </a:rPr>
              <a:t>OpenLayers</a:t>
            </a:r>
            <a:r>
              <a:rPr lang="en-US" altLang="ja-JP" sz="1800" b="1" dirty="0" smtClean="0">
                <a:solidFill>
                  <a:srgbClr val="0070C0"/>
                </a:solidFill>
              </a:rPr>
              <a:t> plugin</a:t>
            </a: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</a:t>
            </a:r>
            <a:r>
              <a:rPr lang="en-US" altLang="ja-JP" sz="1800" b="1" dirty="0" err="1" smtClean="0">
                <a:solidFill>
                  <a:srgbClr val="0070C0"/>
                </a:solidFill>
              </a:rPr>
              <a:t>OpenStreetMap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</a:t>
            </a:r>
            <a:r>
              <a:rPr lang="en-US" altLang="ja-JP" sz="1800" b="1" dirty="0" err="1" smtClean="0">
                <a:solidFill>
                  <a:srgbClr val="0070C0"/>
                </a:solidFill>
              </a:rPr>
              <a:t>OpenStreetMap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003540" y="265578"/>
            <a:ext cx="5136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/>
              <a:t>OpenLayers</a:t>
            </a:r>
            <a:r>
              <a:rPr lang="en-US" altLang="ja-JP" sz="1600" b="1" dirty="0"/>
              <a:t> </a:t>
            </a:r>
            <a:r>
              <a:rPr lang="en-US" altLang="ja-JP" sz="1600" b="1" dirty="0" smtClean="0"/>
              <a:t>plugin</a:t>
            </a:r>
            <a:r>
              <a:rPr lang="ja-JP" altLang="en-US" sz="1600" b="1" dirty="0" smtClean="0"/>
              <a:t>から、</a:t>
            </a:r>
            <a:r>
              <a:rPr lang="en-US" altLang="ja-JP" sz="1600" b="1" dirty="0" err="1" smtClean="0"/>
              <a:t>OpenStreetMap</a:t>
            </a:r>
            <a:r>
              <a:rPr lang="ja-JP" altLang="en-US" sz="1600" b="1" dirty="0" smtClean="0"/>
              <a:t>を読み込んでおく</a:t>
            </a:r>
            <a:endParaRPr lang="en-US" altLang="ja-JP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482445" y="5190497"/>
            <a:ext cx="4572000" cy="5245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/>
              <a:t>※インストールしていない場合は、「プラグインの管理とインストール」からインストールする。</a:t>
            </a:r>
          </a:p>
        </p:txBody>
      </p:sp>
    </p:spTree>
    <p:extLst>
      <p:ext uri="{BB962C8B-B14F-4D97-AF65-F5344CB8AC3E}">
        <p14:creationId xmlns:p14="http://schemas.microsoft.com/office/powerpoint/2010/main" val="324637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8" y="305590"/>
            <a:ext cx="5447071" cy="418743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47" y="1688691"/>
            <a:ext cx="4639398" cy="3473245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>
            <a:off x="3864990" y="744140"/>
            <a:ext cx="910210" cy="1287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17642" y="5268300"/>
            <a:ext cx="8910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DEM layer </a:t>
            </a:r>
            <a:r>
              <a:rPr kumimoji="1" lang="ja-JP" altLang="en-US" sz="1600" b="1" dirty="0" smtClean="0"/>
              <a:t>に</a:t>
            </a:r>
            <a:r>
              <a:rPr kumimoji="1" lang="en-US" altLang="ja-JP" sz="1600" b="1" dirty="0" smtClean="0"/>
              <a:t>DEM</a:t>
            </a:r>
            <a:r>
              <a:rPr kumimoji="1" lang="ja-JP" altLang="en-US" sz="1600" b="1" dirty="0" smtClean="0"/>
              <a:t>を選択し、</a:t>
            </a:r>
            <a:r>
              <a:rPr kumimoji="1" lang="en-US" altLang="ja-JP" sz="1600" b="1" dirty="0" smtClean="0"/>
              <a:t>Display type</a:t>
            </a:r>
            <a:r>
              <a:rPr kumimoji="1" lang="ja-JP" altLang="en-US" sz="1600" b="1" dirty="0" smtClean="0"/>
              <a:t>の</a:t>
            </a:r>
            <a:r>
              <a:rPr kumimoji="1" lang="en-US" altLang="ja-JP" sz="1600" b="1" dirty="0" smtClean="0"/>
              <a:t>Map canvas image </a:t>
            </a:r>
            <a:r>
              <a:rPr kumimoji="1" lang="ja-JP" altLang="en-US" sz="1600" b="1" dirty="0" smtClean="0"/>
              <a:t>にチェックをいれ、「</a:t>
            </a:r>
            <a:r>
              <a:rPr kumimoji="1" lang="en-US" altLang="ja-JP" sz="1600" b="1" dirty="0" smtClean="0"/>
              <a:t>Run</a:t>
            </a:r>
            <a:r>
              <a:rPr kumimoji="1" lang="ja-JP" altLang="en-US" sz="1600" b="1" dirty="0" smtClean="0"/>
              <a:t>」をクリックする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800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65468"/>
            <a:ext cx="5867400" cy="469392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576101" y="102450"/>
            <a:ext cx="399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ブラウザが立ち上がり、鳥瞰図が表示される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5227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218123"/>
            <a:ext cx="6419850" cy="513588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251219" y="5406582"/>
            <a:ext cx="664156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国土地理院の国土情報画像を読み込むこともできる。（タイルレイヤプラグインを利用）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6287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7" y="669469"/>
            <a:ext cx="4114800" cy="47026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5810"/>
            <a:ext cx="4421717" cy="331628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857154" y="218878"/>
            <a:ext cx="5429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GRASS</a:t>
            </a:r>
            <a:r>
              <a:rPr lang="ja-JP" altLang="en-US" sz="1600" b="1" dirty="0" smtClean="0"/>
              <a:t>で</a:t>
            </a:r>
            <a:r>
              <a:rPr lang="en-US" altLang="ja-JP" sz="1600" b="1" dirty="0" smtClean="0"/>
              <a:t>DEM</a:t>
            </a:r>
            <a:r>
              <a:rPr lang="ja-JP" altLang="en-US" sz="1600" b="1" dirty="0" smtClean="0"/>
              <a:t>を読み込み表示を</a:t>
            </a:r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にすると立体表現がされる</a:t>
            </a:r>
            <a:endParaRPr kumimoji="1" lang="ja-JP" altLang="en-US" sz="1600" b="1" dirty="0"/>
          </a:p>
        </p:txBody>
      </p:sp>
      <p:sp>
        <p:nvSpPr>
          <p:cNvPr id="3" name="正方形/長方形 2"/>
          <p:cNvSpPr/>
          <p:nvPr/>
        </p:nvSpPr>
        <p:spPr>
          <a:xfrm>
            <a:off x="7943850" y="2257425"/>
            <a:ext cx="638175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39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88" b="71942"/>
          <a:stretch/>
        </p:blipFill>
        <p:spPr>
          <a:xfrm>
            <a:off x="371475" y="639869"/>
            <a:ext cx="4456877" cy="147921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13989"/>
            <a:ext cx="4330978" cy="3087022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断面図の作成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929930" y="994675"/>
            <a:ext cx="1141691" cy="1029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420323" y="4848081"/>
            <a:ext cx="6611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プラグ</a:t>
            </a:r>
            <a:r>
              <a:rPr lang="ja-JP" altLang="en-US" sz="1600" b="1" dirty="0"/>
              <a:t>イン</a:t>
            </a:r>
            <a:r>
              <a:rPr lang="ja-JP" altLang="en-US" sz="1600" b="1" dirty="0" smtClean="0"/>
              <a:t>の管理とインストール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err="1" smtClean="0"/>
              <a:t>VoGIS</a:t>
            </a:r>
            <a:r>
              <a:rPr lang="en-US" altLang="ja-JP" sz="1600" b="1" dirty="0" smtClean="0"/>
              <a:t> Profile </a:t>
            </a:r>
            <a:r>
              <a:rPr lang="en-US" altLang="ja-JP" sz="1600" b="1" dirty="0" smtClean="0"/>
              <a:t>tool </a:t>
            </a:r>
            <a:r>
              <a:rPr lang="ja-JP" altLang="en-US" sz="1600" b="1" dirty="0" smtClean="0"/>
              <a:t>をインストール</a:t>
            </a:r>
            <a:r>
              <a:rPr lang="ja-JP" altLang="en-US" sz="1600" b="1" dirty="0" smtClean="0"/>
              <a:t>する</a:t>
            </a:r>
            <a:r>
              <a:rPr lang="ja-JP" altLang="en-US" sz="1600" b="1" dirty="0" smtClean="0"/>
              <a:t>。</a:t>
            </a:r>
            <a:endParaRPr lang="en-US" altLang="ja-JP" sz="1600" b="1" dirty="0" smtClean="0"/>
          </a:p>
          <a:p>
            <a:r>
              <a:rPr lang="ja-JP" altLang="en-US" sz="1600" b="1" dirty="0"/>
              <a:t>ラスタ</a:t>
            </a:r>
            <a:r>
              <a:rPr lang="en-US" altLang="ja-JP" sz="1600" b="1" dirty="0"/>
              <a:t>&gt;</a:t>
            </a:r>
            <a:r>
              <a:rPr lang="en-US" altLang="ja-JP" sz="1600" b="1" dirty="0" err="1"/>
              <a:t>VoGIS</a:t>
            </a:r>
            <a:r>
              <a:rPr lang="ja-JP" altLang="en-US" sz="1600" b="1" dirty="0"/>
              <a:t> </a:t>
            </a:r>
            <a:r>
              <a:rPr lang="en-US" altLang="ja-JP" sz="1600" b="1" dirty="0" err="1"/>
              <a:t>ProfileTool</a:t>
            </a:r>
            <a:r>
              <a:rPr lang="en-US" altLang="ja-JP" sz="1600" b="1" dirty="0"/>
              <a:t> &gt; </a:t>
            </a:r>
            <a:r>
              <a:rPr lang="en-US" altLang="ja-JP" sz="1600" b="1" dirty="0" err="1"/>
              <a:t>VoGIS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Profile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Tool</a:t>
            </a:r>
            <a:r>
              <a:rPr lang="ja-JP" altLang="en-US" sz="1600" b="1" dirty="0"/>
              <a:t>から</a:t>
            </a:r>
            <a:r>
              <a:rPr lang="ja-JP" altLang="en-US" sz="1600" b="1" dirty="0" smtClean="0"/>
              <a:t>起動する。</a:t>
            </a:r>
            <a:endParaRPr kumimoji="1" lang="ja-JP" altLang="en-US" sz="1600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49758" t="744" r="20726" b="60546"/>
          <a:stretch/>
        </p:blipFill>
        <p:spPr>
          <a:xfrm>
            <a:off x="309547" y="2605399"/>
            <a:ext cx="4324381" cy="2268528"/>
          </a:xfrm>
          <a:prstGeom prst="rect">
            <a:avLst/>
          </a:prstGeom>
        </p:spPr>
      </p:pic>
      <p:cxnSp>
        <p:nvCxnSpPr>
          <p:cNvPr id="10" name="直線矢印コネクタ 9"/>
          <p:cNvCxnSpPr/>
          <p:nvPr/>
        </p:nvCxnSpPr>
        <p:spPr>
          <a:xfrm flipH="1">
            <a:off x="4363789" y="2870008"/>
            <a:ext cx="748489" cy="41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40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0" y="501411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断面図を作成するラスタにチェックを入れ、</a:t>
            </a:r>
            <a:r>
              <a:rPr lang="en-US" altLang="ja-JP" sz="1600" b="1" dirty="0" smtClean="0"/>
              <a:t>Digitize (new) profile line </a:t>
            </a:r>
            <a:r>
              <a:rPr lang="ja-JP" altLang="en-US" sz="1600" b="1" dirty="0" smtClean="0"/>
              <a:t>をクリックし、</a:t>
            </a:r>
            <a:r>
              <a:rPr lang="en-US" altLang="ja-JP" sz="1600" b="1" dirty="0" smtClean="0"/>
              <a:t>QGIS</a:t>
            </a:r>
            <a:r>
              <a:rPr lang="ja-JP" altLang="en-US" sz="1600" b="1" dirty="0" smtClean="0"/>
              <a:t>の地図上</a:t>
            </a:r>
            <a:r>
              <a:rPr kumimoji="1" lang="ja-JP" altLang="en-US" sz="1600" b="1" dirty="0" smtClean="0"/>
              <a:t>で</a:t>
            </a:r>
            <a:r>
              <a:rPr lang="ja-JP" altLang="en-US" sz="1600" b="1" dirty="0" smtClean="0"/>
              <a:t>クリックしながらラインを作成する</a:t>
            </a:r>
            <a:r>
              <a:rPr kumimoji="1" lang="ja-JP" altLang="en-US" sz="1600" b="1" dirty="0" smtClean="0"/>
              <a:t>（右クリックで終了）。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</a:t>
            </a:r>
            <a:r>
              <a:rPr lang="ja-JP" altLang="en-US" sz="1600" b="1" dirty="0"/>
              <a:t>る</a:t>
            </a:r>
            <a:r>
              <a:rPr kumimoji="1" lang="ja-JP" altLang="en-US" sz="1600" b="1" dirty="0" smtClean="0"/>
              <a:t>と別</a:t>
            </a:r>
            <a:r>
              <a:rPr kumimoji="1" lang="ja-JP" altLang="en-US" sz="1600" b="1" dirty="0" smtClean="0"/>
              <a:t>ウィンドウに断面形が表示される。</a:t>
            </a:r>
            <a:endParaRPr kumimoji="1"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8" y="740303"/>
            <a:ext cx="4757757" cy="3657526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883843" y="1574276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72000" y="226064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477530" y="2431926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17513" y="378099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220" y="1832330"/>
            <a:ext cx="3509154" cy="22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28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b="1" u="none" dirty="0" smtClean="0">
                <a:solidFill>
                  <a:srgbClr val="0070C0"/>
                </a:solidFill>
              </a:rPr>
              <a:t>3.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基本的</a:t>
            </a:r>
            <a:r>
              <a:rPr lang="ja-JP" altLang="en-US" sz="3600" b="1" u="none" dirty="0">
                <a:solidFill>
                  <a:srgbClr val="0070C0"/>
                </a:solidFill>
              </a:rPr>
              <a:t>な統計量の確認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450" y="801096"/>
            <a:ext cx="5486400" cy="411280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85" y="1551579"/>
            <a:ext cx="3152936" cy="3429000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>
            <a:off x="3798095" y="1916524"/>
            <a:ext cx="2240755" cy="674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6038850" y="2590800"/>
            <a:ext cx="2476500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57906" y="5249626"/>
            <a:ext cx="5961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最低標高、最高標高、平均標高、標高の標準偏差　が確認できる。</a:t>
            </a:r>
            <a:endParaRPr kumimoji="1"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57198" y="448393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＞その他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＞情報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6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663045"/>
            <a:ext cx="6010275" cy="484754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291040" y="236414"/>
            <a:ext cx="25619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プロパティからも確認できる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2752725" y="3743325"/>
            <a:ext cx="46863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52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8574562" cy="505354"/>
          </a:xfrm>
        </p:spPr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4.</a:t>
            </a:r>
            <a:r>
              <a:rPr lang="ja-JP" altLang="en-US" sz="3200" b="1" u="none" dirty="0">
                <a:solidFill>
                  <a:srgbClr val="0070C0"/>
                </a:solidFill>
              </a:rPr>
              <a:t>ベクタの処理とラスタの集計の組み合わせ分析</a:t>
            </a:r>
            <a:endParaRPr lang="en-US" altLang="ja-JP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1018950"/>
            <a:ext cx="5534025" cy="425428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109352" y="5376446"/>
            <a:ext cx="6925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国土数値情報から香川県のデータをダウンロードし、</a:t>
            </a:r>
            <a:r>
              <a:rPr kumimoji="1" lang="en-US" altLang="ja-JP" sz="1600" dirty="0" smtClean="0"/>
              <a:t>50m</a:t>
            </a:r>
            <a:r>
              <a:rPr kumimoji="1" lang="ja-JP" altLang="en-US" sz="1600" dirty="0" smtClean="0"/>
              <a:t>のバッファを作成する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3185205" y="680396"/>
            <a:ext cx="29450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道路と周辺の標高値を計算する</a:t>
            </a:r>
          </a:p>
        </p:txBody>
      </p:sp>
    </p:spTree>
    <p:extLst>
      <p:ext uri="{BB962C8B-B14F-4D97-AF65-F5344CB8AC3E}">
        <p14:creationId xmlns:p14="http://schemas.microsoft.com/office/powerpoint/2010/main" val="413481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32" y="3556000"/>
            <a:ext cx="4376573" cy="112809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604" y="2714161"/>
            <a:ext cx="2619375" cy="181927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32" y="877685"/>
            <a:ext cx="3847420" cy="165270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V="1">
            <a:off x="3771900" y="2530387"/>
            <a:ext cx="908732" cy="1841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6893606" y="2293435"/>
            <a:ext cx="0" cy="160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3027183" y="4717429"/>
            <a:ext cx="5789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ダウンロードした</a:t>
            </a:r>
            <a:r>
              <a:rPr kumimoji="1" lang="en-US" altLang="ja-JP" sz="1600" b="1" dirty="0" smtClean="0"/>
              <a:t>demtool.zip</a:t>
            </a:r>
            <a:r>
              <a:rPr kumimoji="1" lang="ja-JP" altLang="en-US" sz="1600" b="1" dirty="0" smtClean="0"/>
              <a:t>を解凍し、</a:t>
            </a:r>
            <a:r>
              <a:rPr lang="ja-JP" altLang="en-US" sz="1600" b="1" dirty="0" smtClean="0"/>
              <a:t>変換結合</a:t>
            </a:r>
            <a:r>
              <a:rPr lang="en-US" altLang="ja-JP" sz="1600" b="1" dirty="0" smtClean="0"/>
              <a:t>.</a:t>
            </a:r>
            <a:r>
              <a:rPr lang="en-US" altLang="ja-JP" sz="1600" b="1" dirty="0" err="1" smtClean="0"/>
              <a:t>vbs</a:t>
            </a:r>
            <a:r>
              <a:rPr lang="ja-JP" altLang="en-US" sz="1600" b="1" dirty="0" smtClean="0"/>
              <a:t>を実行する。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投影法を選択し、緯度経度を選択する。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陰影</a:t>
            </a:r>
            <a:r>
              <a:rPr lang="ja-JP" altLang="en-US" sz="1600" b="1" dirty="0"/>
              <a:t>図</a:t>
            </a:r>
            <a:r>
              <a:rPr lang="ja-JP" altLang="en-US" sz="1600" b="1" dirty="0" smtClean="0"/>
              <a:t>の</a:t>
            </a:r>
            <a:r>
              <a:rPr lang="ja-JP" altLang="en-US" sz="1600" b="1" dirty="0"/>
              <a:t>作成</a:t>
            </a:r>
            <a:r>
              <a:rPr lang="ja-JP" altLang="en-US" sz="1600" b="1" dirty="0" smtClean="0"/>
              <a:t>が必要な場合は、</a:t>
            </a:r>
            <a:r>
              <a:rPr lang="ja-JP" altLang="en-US" sz="1600" b="1" dirty="0"/>
              <a:t>「</a:t>
            </a:r>
            <a:r>
              <a:rPr lang="ja-JP" altLang="en-US" sz="1600" b="1" dirty="0" smtClean="0"/>
              <a:t>はい」をクリックする。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57160" y="1909852"/>
            <a:ext cx="3696525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5"/>
              </a:rPr>
              <a:t>http://www.ecoris.co.jp/contents/demtool.</a:t>
            </a:r>
            <a:r>
              <a:rPr lang="ja-JP" altLang="en-US" dirty="0" smtClean="0">
                <a:hlinkClick r:id="rId5"/>
              </a:rPr>
              <a:t>html</a:t>
            </a:r>
            <a:endParaRPr lang="en-US" altLang="ja-JP" dirty="0" smtClean="0"/>
          </a:p>
        </p:txBody>
      </p:sp>
      <p:sp>
        <p:nvSpPr>
          <p:cNvPr id="11" name="タイトル 2"/>
          <p:cNvSpPr txBox="1">
            <a:spLocks/>
          </p:cNvSpPr>
          <p:nvPr/>
        </p:nvSpPr>
        <p:spPr>
          <a:xfrm>
            <a:off x="278492" y="188546"/>
            <a:ext cx="3182281" cy="4801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b="1" u="none" dirty="0" smtClean="0">
                <a:solidFill>
                  <a:srgbClr val="0070C0"/>
                </a:solidFill>
              </a:rPr>
              <a:t>1.DEM</a:t>
            </a:r>
            <a:r>
              <a:rPr lang="ja-JP" altLang="en-US" sz="2800" b="1" u="none" dirty="0" smtClean="0">
                <a:solidFill>
                  <a:srgbClr val="0070C0"/>
                </a:solidFill>
              </a:rPr>
              <a:t>データの変換</a:t>
            </a:r>
            <a:endParaRPr lang="ja-JP" altLang="en-US" sz="2800" u="none" dirty="0">
              <a:solidFill>
                <a:srgbClr val="0070C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06875" y="1082364"/>
            <a:ext cx="4180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株式会社エコリスのＨＰから、「標高</a:t>
            </a:r>
            <a:r>
              <a:rPr lang="en-US" altLang="ja-JP" sz="1600" dirty="0" smtClean="0"/>
              <a:t>DEM</a:t>
            </a:r>
            <a:r>
              <a:rPr lang="ja-JP" altLang="en-US" sz="1600" dirty="0" smtClean="0"/>
              <a:t>データ変換ツール」を</a:t>
            </a:r>
            <a:r>
              <a:rPr lang="ja-JP" altLang="en-US" sz="1600" dirty="0"/>
              <a:t>ダウンロードする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48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99" y="457199"/>
            <a:ext cx="6032049" cy="454225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374417"/>
            <a:ext cx="2438400" cy="34671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309598" y="389951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＞地域統計（Ｚ）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</a:t>
            </a:r>
            <a:r>
              <a:rPr lang="ja-JP" altLang="en-US" sz="1800" b="1" dirty="0">
                <a:solidFill>
                  <a:srgbClr val="0070C0"/>
                </a:solidFill>
              </a:rPr>
              <a:t>地域統計（Ｚ）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3388520" y="1070691"/>
            <a:ext cx="3174205" cy="7295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820812" y="5199865"/>
            <a:ext cx="7502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地域統計を計算する各ライン</a:t>
            </a:r>
            <a:r>
              <a:rPr lang="ja-JP" altLang="en-US" sz="1600" b="1" dirty="0"/>
              <a:t>周辺</a:t>
            </a:r>
            <a:r>
              <a:rPr lang="ja-JP" altLang="en-US" sz="1600" b="1" dirty="0" smtClean="0"/>
              <a:t>の最大標高、最小標高、平均標高などを計算する。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10238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76" y="939936"/>
            <a:ext cx="7491413" cy="456848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010250" y="356975"/>
            <a:ext cx="7122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属性テーブルを開き、最大標高、最小標高、平均標高など計算結果を確認する。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4086226" y="1428750"/>
            <a:ext cx="371475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5690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717568"/>
            <a:ext cx="6400800" cy="48545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93546" y="295341"/>
            <a:ext cx="4554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属性テーブルから選択し、地図で位置を確認する。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742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26805"/>
            <a:ext cx="5809328" cy="447264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フィルタリング（ふるい）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060948"/>
            <a:ext cx="3409950" cy="32385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135001" y="5406582"/>
            <a:ext cx="6893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/>
              <a:t>入力ファイルと出力ファイルを指定し、ピクセルの連結値を選択して、「</a:t>
            </a:r>
            <a:r>
              <a:rPr lang="en-US" altLang="ja-JP" sz="1400" b="1" dirty="0" smtClean="0"/>
              <a:t>OK</a:t>
            </a:r>
            <a:r>
              <a:rPr lang="ja-JP" altLang="en-US" sz="1400" b="1" dirty="0" smtClean="0"/>
              <a:t>」をクリックする。</a:t>
            </a:r>
            <a:endParaRPr kumimoji="1" lang="ja-JP" altLang="en-US" sz="14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721895" y="1842729"/>
            <a:ext cx="1859755" cy="436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309598" y="881264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＞ふるい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"/>
          <a:stretch/>
        </p:blipFill>
        <p:spPr>
          <a:xfrm>
            <a:off x="379865" y="800100"/>
            <a:ext cx="5737225" cy="432106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279" y="2028826"/>
            <a:ext cx="3671965" cy="296159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378237" y="360940"/>
            <a:ext cx="4398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プロパティから、値が変わっていることを確認する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02497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7750" y="1152525"/>
            <a:ext cx="4014437" cy="301942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88" y="1152525"/>
            <a:ext cx="4128737" cy="310729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546973" y="579464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ふるいなし</a:t>
            </a:r>
            <a:endParaRPr kumimoji="1" lang="ja-JP" altLang="en-US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08565" y="579464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ふるいあり</a:t>
            </a:r>
            <a:endParaRPr kumimoji="1" lang="ja-JP" altLang="en-US" sz="16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3595" y="4435643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数値の表示が</a:t>
            </a:r>
            <a:r>
              <a:rPr kumimoji="1" lang="ja-JP" altLang="en-US" sz="1600" b="1" dirty="0" smtClean="0"/>
              <a:t>変化している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46973" y="5376446"/>
            <a:ext cx="6210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プロパティの一般情報から、セル数の変化がないことを確認しておく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64493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ラスタ演算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799723"/>
            <a:ext cx="5988767" cy="461412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33" y="2424238"/>
            <a:ext cx="3237246" cy="292893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360242" y="1180654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＞ラスタ計算機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99347" y="268757"/>
            <a:ext cx="328166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　</a:t>
            </a:r>
            <a:r>
              <a:rPr lang="en-US" altLang="ja-JP" dirty="0" smtClean="0"/>
              <a:t>DEM</a:t>
            </a:r>
            <a:r>
              <a:rPr lang="ja-JP" altLang="en-US" dirty="0" smtClean="0"/>
              <a:t>と傾斜区分図を読み込んでおく。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058025" y="2580112"/>
            <a:ext cx="1704975" cy="311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19517" y="5404701"/>
            <a:ext cx="4469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計算</a:t>
            </a:r>
            <a:r>
              <a:rPr lang="ja-JP" altLang="en-US" sz="1600" b="1" dirty="0"/>
              <a:t>結果</a:t>
            </a:r>
            <a:r>
              <a:rPr lang="ja-JP" altLang="en-US" sz="1600" b="1" dirty="0" smtClean="0"/>
              <a:t>を出力するための新規</a:t>
            </a:r>
            <a:r>
              <a:rPr lang="ja-JP" altLang="en-US" sz="1600" b="1" dirty="0"/>
              <a:t>ラスタを作成する</a:t>
            </a:r>
            <a:endParaRPr kumimoji="1" lang="ja-JP" altLang="en-US" sz="1600" b="1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3007520" y="1042629"/>
            <a:ext cx="2613613" cy="13816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34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53" y="899651"/>
            <a:ext cx="5093590" cy="391569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6" y="1520944"/>
            <a:ext cx="3535907" cy="319915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08820" y="419100"/>
            <a:ext cx="3860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DEM</a:t>
            </a:r>
            <a:r>
              <a:rPr kumimoji="1" lang="ja-JP" altLang="en-US" sz="1600" dirty="0" smtClean="0"/>
              <a:t>から標高</a:t>
            </a:r>
            <a:r>
              <a:rPr kumimoji="1" lang="en-US" altLang="ja-JP" sz="1600" dirty="0" smtClean="0"/>
              <a:t>150</a:t>
            </a:r>
            <a:r>
              <a:rPr kumimoji="1" lang="ja-JP" altLang="en-US" sz="1600" dirty="0" err="1" smtClean="0"/>
              <a:t>ｍ</a:t>
            </a:r>
            <a:r>
              <a:rPr kumimoji="1" lang="ja-JP" altLang="en-US" sz="1600" dirty="0" smtClean="0"/>
              <a:t>以上の地域を抽出する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9551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69" y="885825"/>
            <a:ext cx="5129561" cy="39433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2" y="885825"/>
            <a:ext cx="3521588" cy="318619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59672" y="476250"/>
            <a:ext cx="5432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DEM</a:t>
            </a:r>
            <a:r>
              <a:rPr kumimoji="1" lang="ja-JP" altLang="en-US" sz="1600" dirty="0" smtClean="0"/>
              <a:t>から標高</a:t>
            </a:r>
            <a:r>
              <a:rPr kumimoji="1" lang="en-US" altLang="ja-JP" sz="1600" dirty="0" smtClean="0"/>
              <a:t>150</a:t>
            </a:r>
            <a:r>
              <a:rPr lang="en-US" altLang="ja-JP" sz="1600" dirty="0"/>
              <a:t>m</a:t>
            </a:r>
            <a:r>
              <a:rPr kumimoji="1" lang="ja-JP" altLang="en-US" sz="1600" dirty="0" smtClean="0"/>
              <a:t>以上で傾斜が</a:t>
            </a:r>
            <a:r>
              <a:rPr kumimoji="1" lang="en-US" altLang="ja-JP" sz="1600" dirty="0" smtClean="0"/>
              <a:t>10</a:t>
            </a:r>
            <a:r>
              <a:rPr lang="ja-JP" altLang="en-US" sz="1600" dirty="0"/>
              <a:t>度</a:t>
            </a:r>
            <a:r>
              <a:rPr kumimoji="1" lang="ja-JP" altLang="en-US" sz="1600" dirty="0" smtClean="0"/>
              <a:t>以下の地域を抽出する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35345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流域</a:t>
            </a:r>
            <a:r>
              <a:rPr lang="ja-JP" altLang="en-US" b="1" u="none" dirty="0">
                <a:solidFill>
                  <a:srgbClr val="0070C0"/>
                </a:solidFill>
              </a:rPr>
              <a:t>解析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293" y="1056588"/>
            <a:ext cx="5823414" cy="44767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243478" y="652046"/>
            <a:ext cx="4657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GRASS</a:t>
            </a:r>
            <a:r>
              <a:rPr kumimoji="1" lang="ja-JP" altLang="en-US" sz="1600" dirty="0" smtClean="0"/>
              <a:t>のプラグンインを利用して、ラスタ解析を行う。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207359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/>
          <a:srcRect l="1" t="59707" r="212"/>
          <a:stretch/>
        </p:blipFill>
        <p:spPr>
          <a:xfrm>
            <a:off x="173274" y="266975"/>
            <a:ext cx="4087641" cy="10771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4" y="1911350"/>
            <a:ext cx="4219575" cy="1819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1" y="146719"/>
            <a:ext cx="4219575" cy="1818606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H="1">
            <a:off x="2343151" y="1287969"/>
            <a:ext cx="392930" cy="826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497344" y="1734092"/>
            <a:ext cx="1682788" cy="1371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257176" y="4354006"/>
            <a:ext cx="4135673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基盤地図情報からダウンロードした</a:t>
            </a:r>
            <a:r>
              <a:rPr kumimoji="1" lang="en-US" altLang="ja-JP" dirty="0" smtClean="0"/>
              <a:t>DEM</a:t>
            </a:r>
            <a:r>
              <a:rPr kumimoji="1" lang="ja-JP" altLang="en-US" dirty="0" smtClean="0"/>
              <a:t>が入っているフォルダを選択し、</a:t>
            </a:r>
            <a:r>
              <a:rPr lang="ja-JP" altLang="en-US" dirty="0" smtClean="0"/>
              <a:t>海域の標高値を選択する。</a:t>
            </a:r>
            <a:endParaRPr lang="en-US" altLang="ja-JP" dirty="0" smtClean="0"/>
          </a:p>
          <a:p>
            <a:r>
              <a:rPr kumimoji="1" lang="ja-JP" altLang="en-US" dirty="0" smtClean="0"/>
              <a:t>変換作業</a:t>
            </a:r>
            <a:r>
              <a:rPr lang="ja-JP" altLang="en-US" dirty="0" smtClean="0"/>
              <a:t>を開始し、完了のメッセージを待つ。</a:t>
            </a:r>
            <a:endParaRPr lang="en-US" altLang="ja-JP" dirty="0" smtClean="0"/>
          </a:p>
          <a:p>
            <a:r>
              <a:rPr lang="ja-JP" altLang="en-US" dirty="0" smtClean="0"/>
              <a:t>変換元のフォルダー内に、</a:t>
            </a:r>
            <a:r>
              <a:rPr lang="en-US" altLang="ja-JP" dirty="0" err="1" smtClean="0"/>
              <a:t>geotif</a:t>
            </a:r>
            <a:r>
              <a:rPr lang="ja-JP" altLang="en-US" dirty="0" smtClean="0"/>
              <a:t>が出力されているかを確認する。</a:t>
            </a:r>
            <a:endParaRPr lang="en-US" altLang="ja-JP" dirty="0" smtClean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2" t="9318"/>
          <a:stretch/>
        </p:blipFill>
        <p:spPr>
          <a:xfrm>
            <a:off x="4965825" y="2921404"/>
            <a:ext cx="2652981" cy="2348858"/>
          </a:xfrm>
          <a:prstGeom prst="rect">
            <a:avLst/>
          </a:prstGeom>
        </p:spPr>
      </p:pic>
      <p:cxnSp>
        <p:nvCxnSpPr>
          <p:cNvPr id="22" name="直線矢印コネクタ 21"/>
          <p:cNvCxnSpPr/>
          <p:nvPr/>
        </p:nvCxnSpPr>
        <p:spPr>
          <a:xfrm flipH="1">
            <a:off x="7720553" y="3163570"/>
            <a:ext cx="735547" cy="861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図 2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65" y="2158730"/>
            <a:ext cx="925152" cy="946420"/>
          </a:xfrm>
          <a:prstGeom prst="rect">
            <a:avLst/>
          </a:prstGeom>
        </p:spPr>
      </p:pic>
      <p:cxnSp>
        <p:nvCxnSpPr>
          <p:cNvPr id="27" name="直線矢印コネクタ 26"/>
          <p:cNvCxnSpPr/>
          <p:nvPr/>
        </p:nvCxnSpPr>
        <p:spPr>
          <a:xfrm>
            <a:off x="8180156" y="1782542"/>
            <a:ext cx="68775" cy="36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27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6" y="804069"/>
            <a:ext cx="1952625" cy="230798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804069"/>
            <a:ext cx="1952625" cy="23079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94" y="804069"/>
            <a:ext cx="1952625" cy="23079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53" y="804069"/>
            <a:ext cx="1952626" cy="230798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6" y="3316944"/>
            <a:ext cx="2028825" cy="23980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8516" y="3903475"/>
            <a:ext cx="4533900" cy="149169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931166" y="290337"/>
            <a:ext cx="3281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GRASS</a:t>
            </a:r>
            <a:r>
              <a:rPr lang="ja-JP" altLang="en-US" sz="1600" dirty="0"/>
              <a:t>で</a:t>
            </a:r>
            <a:r>
              <a:rPr kumimoji="1" lang="ja-JP" altLang="en-US" sz="1600" dirty="0" smtClean="0"/>
              <a:t>新規マップセットを作成する</a:t>
            </a:r>
            <a:endParaRPr kumimoji="1" lang="ja-JP" altLang="en-US" sz="1600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2196241" y="2033229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4479360" y="2033229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381777" y="2037633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2478451" y="4336096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2384" y="4373822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8764479" y="2033228"/>
            <a:ext cx="37952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6381777" y="4267200"/>
            <a:ext cx="361923" cy="333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479360" y="3108882"/>
            <a:ext cx="24240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/>
              <a:t>※QGIS</a:t>
            </a:r>
            <a:r>
              <a:rPr kumimoji="1" lang="ja-JP" altLang="en-US" sz="900" dirty="0" smtClean="0"/>
              <a:t>がオンザフライになっているか確認する</a:t>
            </a:r>
            <a:endParaRPr kumimoji="1" lang="ja-JP" altLang="en-US" sz="900" dirty="0"/>
          </a:p>
        </p:txBody>
      </p:sp>
      <p:sp>
        <p:nvSpPr>
          <p:cNvPr id="21" name="正方形/長方形 20"/>
          <p:cNvSpPr/>
          <p:nvPr/>
        </p:nvSpPr>
        <p:spPr>
          <a:xfrm>
            <a:off x="4769157" y="1571625"/>
            <a:ext cx="564843" cy="132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557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552449"/>
            <a:ext cx="2706692" cy="300990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45" y="552448"/>
            <a:ext cx="2706692" cy="30099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90" y="552449"/>
            <a:ext cx="2706692" cy="30099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025" y="4171950"/>
            <a:ext cx="4933950" cy="127635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199745" y="128935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マップセット</a:t>
            </a:r>
            <a:r>
              <a:rPr lang="ja-JP" altLang="en-US" sz="1600" dirty="0" smtClean="0"/>
              <a:t>に</a:t>
            </a:r>
            <a:r>
              <a:rPr lang="en-US" altLang="ja-JP" sz="1600" dirty="0" smtClean="0"/>
              <a:t>DEM</a:t>
            </a:r>
            <a:r>
              <a:rPr lang="ja-JP" altLang="en-US" sz="1600" dirty="0" smtClean="0"/>
              <a:t>を読み込む</a:t>
            </a:r>
            <a:endParaRPr kumimoji="1"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865477" y="2068764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5854547" y="2068764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907290" y="3798750"/>
            <a:ext cx="3427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QGIS</a:t>
            </a:r>
            <a:r>
              <a:rPr lang="ja-JP" altLang="en-US" sz="1600" b="1" dirty="0" smtClean="0"/>
              <a:t>に</a:t>
            </a:r>
            <a:r>
              <a:rPr lang="en-US" altLang="ja-JP" sz="1600" b="1" dirty="0" smtClean="0"/>
              <a:t>GRASS</a:t>
            </a:r>
            <a:r>
              <a:rPr lang="ja-JP" altLang="en-US" sz="1600" b="1" dirty="0" smtClean="0"/>
              <a:t>のレイヤが追加される</a:t>
            </a:r>
            <a:r>
              <a:rPr kumimoji="1" lang="ja-JP" altLang="en-US" sz="1600" b="1" dirty="0" smtClean="0"/>
              <a:t>。</a:t>
            </a:r>
            <a:endParaRPr kumimoji="1" lang="ja-JP" altLang="en-US" sz="16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7302808" y="3152775"/>
            <a:ext cx="250518" cy="10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345761" y="2243803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※</a:t>
            </a:r>
            <a:r>
              <a:rPr kumimoji="1" lang="ja-JP" altLang="en-US" sz="1200" dirty="0" smtClean="0"/>
              <a:t>　</a:t>
            </a:r>
            <a:r>
              <a:rPr kumimoji="1" lang="en-US" altLang="ja-JP" sz="1200" dirty="0" smtClean="0"/>
              <a:t>QGIS</a:t>
            </a:r>
            <a:r>
              <a:rPr kumimoji="1" lang="ja-JP" altLang="en-US" sz="1200" dirty="0" smtClean="0"/>
              <a:t>に</a:t>
            </a:r>
            <a:r>
              <a:rPr kumimoji="1" lang="en-US" altLang="ja-JP" sz="1200" dirty="0" smtClean="0"/>
              <a:t>DEM</a:t>
            </a:r>
            <a:r>
              <a:rPr kumimoji="1" lang="ja-JP" altLang="en-US" sz="1200" dirty="0" smtClean="0"/>
              <a:t>を読み込んでおく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604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765643"/>
            <a:ext cx="4133850" cy="45969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765643"/>
            <a:ext cx="4133850" cy="459693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076492" y="200516"/>
            <a:ext cx="6991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モジュールリストタブ</a:t>
            </a:r>
            <a:r>
              <a:rPr lang="ja-JP" altLang="en-US" sz="1600" b="1" dirty="0"/>
              <a:t>に切り替え、</a:t>
            </a:r>
            <a:r>
              <a:rPr kumimoji="1" lang="ja-JP" altLang="en-US" sz="1600" b="1" dirty="0" smtClean="0"/>
              <a:t>ラスタの範囲を設定する（フィルターから検索）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64323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50" y="721829"/>
            <a:ext cx="3956530" cy="447697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758226"/>
            <a:ext cx="3993243" cy="444057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95883" y="280651"/>
            <a:ext cx="4881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モジュールツリータブに切り替え、流域解析を選択する</a:t>
            </a:r>
            <a:endParaRPr kumimoji="1" lang="ja-JP" altLang="en-US" sz="16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15719" y="3519084"/>
            <a:ext cx="5437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流域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915719" y="3146246"/>
            <a:ext cx="5437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河川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79514" y="2845116"/>
            <a:ext cx="108234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流れの方向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745527" y="2033123"/>
            <a:ext cx="17139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流域</a:t>
            </a:r>
            <a:r>
              <a:rPr kumimoji="1" lang="ja-JP" altLang="en-US" b="1" dirty="0" smtClean="0"/>
              <a:t>とするセルの数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379514" y="2520562"/>
            <a:ext cx="90281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累積流量</a:t>
            </a:r>
            <a:endParaRPr kumimoji="1" lang="ja-JP" altLang="en-US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978595" y="1900667"/>
            <a:ext cx="3517490" cy="21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010" y="5288360"/>
            <a:ext cx="92849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入力ラスタに</a:t>
            </a:r>
            <a:r>
              <a:rPr kumimoji="1" lang="en-US" altLang="ja-JP" b="1" dirty="0" smtClean="0"/>
              <a:t>DEM</a:t>
            </a:r>
            <a:r>
              <a:rPr kumimoji="1" lang="ja-JP" altLang="en-US" b="1" dirty="0" smtClean="0"/>
              <a:t>を指定し、流域の最小サイズを入力する。出力するファイル名をそれぞれの項目ごとに入力し実行する</a:t>
            </a:r>
            <a:endParaRPr kumimoji="1" lang="ja-JP" altLang="en-US" b="1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077348" y="2305238"/>
            <a:ext cx="1507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b="1" dirty="0" smtClean="0"/>
              <a:t>※</a:t>
            </a:r>
            <a:r>
              <a:rPr kumimoji="1" lang="ja-JP" altLang="en-US" sz="800" b="1" dirty="0" smtClean="0"/>
              <a:t>数が少なければ、細かくなる</a:t>
            </a:r>
            <a:endParaRPr kumimoji="1" lang="ja-JP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38049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/>
        </p:nvSpPr>
        <p:spPr>
          <a:xfrm>
            <a:off x="6848232" y="2830513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流域</a:t>
            </a:r>
            <a:endParaRPr kumimoji="1"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38707" y="17866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河川</a:t>
            </a:r>
            <a:endParaRPr kumimoji="1" lang="ja-JP" altLang="en-US" sz="16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28057" y="2817989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流れの方向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028057" y="28184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累積流量</a:t>
            </a:r>
            <a:endParaRPr kumimoji="1"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49" y="3138931"/>
            <a:ext cx="3203580" cy="24627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49" y="336602"/>
            <a:ext cx="3203580" cy="246275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7" y="3138931"/>
            <a:ext cx="3163048" cy="24315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72" y="326284"/>
            <a:ext cx="3203580" cy="24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26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181101"/>
            <a:ext cx="3722609" cy="4129452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流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域と河川のラスタをベクトルに変換する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446894" y="767864"/>
            <a:ext cx="4806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ラインに出力できるように河川のラスタを単純化する。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598" y="1181101"/>
            <a:ext cx="3649410" cy="41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46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6" y="663045"/>
            <a:ext cx="4238554" cy="470178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861435" y="202619"/>
            <a:ext cx="3283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ラスタをベクトル（ライン）に変換する</a:t>
            </a:r>
            <a:endParaRPr kumimoji="1" lang="ja-JP" altLang="en-US" sz="16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17" y="663045"/>
            <a:ext cx="4155209" cy="47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17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06" y="361387"/>
            <a:ext cx="6299200" cy="48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87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964002"/>
            <a:ext cx="3990975" cy="442714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809890" y="553091"/>
            <a:ext cx="3599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ラスタをベクトル（ポリゴン）に変換する。</a:t>
            </a:r>
            <a:endParaRPr kumimoji="1" lang="ja-JP" altLang="en-US" sz="1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91" y="891645"/>
            <a:ext cx="3976444" cy="449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3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11837"/>
            <a:ext cx="6362700" cy="48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94" y="855895"/>
            <a:ext cx="5613212" cy="43151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でラスタを読み込む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39562" y="1375192"/>
            <a:ext cx="2095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1170" y="5292102"/>
            <a:ext cx="379802" cy="36005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658152" y="5363901"/>
            <a:ext cx="3485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　　　</a:t>
            </a:r>
            <a:r>
              <a:rPr lang="ja-JP" altLang="en-US" sz="1600" b="1" dirty="0" smtClean="0"/>
              <a:t>をクリックして、ラスタを読み込む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899816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730263" y="279255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流域が抽出できた</a:t>
            </a:r>
            <a:endParaRPr kumimoji="1"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03" y="682170"/>
            <a:ext cx="6255068" cy="480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17" y="828675"/>
            <a:ext cx="5969207" cy="458882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73" y="2010821"/>
            <a:ext cx="3086352" cy="34066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44654" y="365177"/>
            <a:ext cx="4254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GRASS</a:t>
            </a:r>
            <a:r>
              <a:rPr kumimoji="1" lang="ja-JP" altLang="en-US" sz="1600" b="1" dirty="0" smtClean="0"/>
              <a:t>で出力したベクトルを、</a:t>
            </a:r>
            <a:r>
              <a:rPr lang="ja-JP" altLang="en-US" sz="1600" b="1" dirty="0"/>
              <a:t>外部</a:t>
            </a:r>
            <a:r>
              <a:rPr lang="ja-JP" altLang="en-US" sz="1600" b="1" dirty="0" smtClean="0"/>
              <a:t>に出力する。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46949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 smtClean="0">
                <a:solidFill>
                  <a:srgbClr val="0070C0"/>
                </a:solidFill>
              </a:rPr>
              <a:t>河川ごとに流域をグルーピング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15445"/>
            <a:ext cx="5676900" cy="43463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7" y="1723297"/>
            <a:ext cx="3781425" cy="343852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046582" y="5274731"/>
            <a:ext cx="3188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河川から</a:t>
            </a:r>
            <a:r>
              <a:rPr lang="ja-JP" altLang="en-US" sz="1600" b="1" dirty="0"/>
              <a:t>半径</a:t>
            </a:r>
            <a:r>
              <a:rPr kumimoji="1" lang="en-US" altLang="ja-JP" sz="1600" b="1" dirty="0" smtClean="0"/>
              <a:t>5m</a:t>
            </a:r>
            <a:r>
              <a:rPr kumimoji="1" lang="ja-JP" altLang="en-US" sz="1600" b="1" dirty="0" smtClean="0"/>
              <a:t>のバッファを引く。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736431" y="928354"/>
            <a:ext cx="3324225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600" b="1" dirty="0"/>
              <a:t>河川の属性で流域を分類できないため、分類できる</a:t>
            </a:r>
            <a:r>
              <a:rPr lang="ja-JP" altLang="en-US" sz="1600" b="1" dirty="0" smtClean="0"/>
              <a:t>属性値を</a:t>
            </a:r>
            <a:r>
              <a:rPr lang="ja-JP" altLang="en-US" sz="1600" b="1" dirty="0"/>
              <a:t>つくる。</a:t>
            </a:r>
            <a:endParaRPr lang="en-US" altLang="ja-JP" sz="1600" b="1" dirty="0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638964" y="2166650"/>
            <a:ext cx="1556922" cy="61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235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6220"/>
            <a:ext cx="5295532" cy="40709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244" y="1723557"/>
            <a:ext cx="2182944" cy="13031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7576" y="3370443"/>
            <a:ext cx="2975974" cy="192677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697" y="4624005"/>
            <a:ext cx="2398483" cy="86475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295532" y="416220"/>
            <a:ext cx="3848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 smtClean="0"/>
              <a:t>バッファが、マルチパートになっているため（属性テーブルを確認）、シングルパートへ変換する（河川ごとに分割される）。</a:t>
            </a:r>
            <a:endParaRPr lang="en-US" altLang="ja-JP" sz="16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3449777" y="2112579"/>
            <a:ext cx="1845755" cy="262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6505310" y="2927699"/>
            <a:ext cx="0" cy="653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472936" y="5406582"/>
            <a:ext cx="236795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マルチパートの属性テーブル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65945" y="5376446"/>
            <a:ext cx="2880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シングルパートの属性テーブル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98807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848" y="817229"/>
            <a:ext cx="5793351" cy="471259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1692" y="2249760"/>
            <a:ext cx="2893520" cy="119763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128863" y="375122"/>
            <a:ext cx="4886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河川ごとに分割されていることを選択機能で確認する。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82957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18890"/>
            <a:ext cx="6282813" cy="479972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56" y="4392602"/>
            <a:ext cx="4937944" cy="132239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721477" y="420415"/>
            <a:ext cx="4764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フィールドを追加し、河川ごとに固有の</a:t>
            </a:r>
            <a:r>
              <a:rPr kumimoji="1" lang="en-US" altLang="ja-JP" sz="1600" dirty="0" smtClean="0"/>
              <a:t>ID</a:t>
            </a:r>
            <a:r>
              <a:rPr kumimoji="1" lang="ja-JP" altLang="en-US" sz="1600" dirty="0" smtClean="0"/>
              <a:t>を振り分ける</a:t>
            </a:r>
            <a:endParaRPr kumimoji="1" lang="ja-JP" altLang="en-US" sz="1600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5191517" y="3694954"/>
            <a:ext cx="851932" cy="1055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723698" y="1334813"/>
            <a:ext cx="168166" cy="178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657601" y="1334813"/>
            <a:ext cx="168166" cy="178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1922800" y="1424151"/>
            <a:ext cx="16708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3825767" y="1513490"/>
            <a:ext cx="273267" cy="5780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6654288" y="1456617"/>
            <a:ext cx="2414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変種モードから、フィールド計算機を起動し、新規にフィールドを作成する。</a:t>
            </a:r>
            <a:endParaRPr kumimoji="1"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出力フィールド名を追加し、タイプを</a:t>
            </a:r>
            <a:r>
              <a:rPr lang="en-US" altLang="ja-JP" sz="1600" b="1" dirty="0" smtClean="0"/>
              <a:t>integer</a:t>
            </a:r>
            <a:r>
              <a:rPr lang="ja-JP" altLang="en-US" sz="1600" b="1" dirty="0" smtClean="0"/>
              <a:t>にする。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関数→レコード→</a:t>
            </a:r>
            <a:r>
              <a:rPr lang="en-US" altLang="ja-JP" sz="1600" b="1" dirty="0" smtClean="0"/>
              <a:t>id</a:t>
            </a:r>
            <a:r>
              <a:rPr lang="ja-JP" altLang="en-US" sz="1600" b="1" dirty="0" smtClean="0"/>
              <a:t>で、</a:t>
            </a:r>
            <a:r>
              <a:rPr lang="en-US" altLang="ja-JP" sz="1600" b="1" dirty="0" smtClean="0"/>
              <a:t>ID</a:t>
            </a:r>
            <a:r>
              <a:rPr lang="ja-JP" altLang="en-US" sz="1600" b="1" dirty="0" smtClean="0"/>
              <a:t>を振り分ける。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3769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442" y="528015"/>
            <a:ext cx="6361116" cy="487856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79033" y="162768"/>
            <a:ext cx="5985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ＩＤが振り分けられたことを確認し、余分なフィールドを削除しておく</a:t>
            </a:r>
            <a:endParaRPr kumimoji="1" lang="ja-JP" altLang="en-US" sz="1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747529" y="5406582"/>
            <a:ext cx="353013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編集を保存し、編集モードを終わらせておく。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4383464" y="1055802"/>
            <a:ext cx="188536" cy="16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4572000" y="1291472"/>
            <a:ext cx="0" cy="10668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764091" y="1055802"/>
            <a:ext cx="188536" cy="16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3010815" y="1027418"/>
            <a:ext cx="1372649" cy="10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028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78" y="304515"/>
            <a:ext cx="6430297" cy="495431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575" y="2405013"/>
            <a:ext cx="2306368" cy="285381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825006" y="747646"/>
            <a:ext cx="216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河川ラインに、</a:t>
            </a:r>
            <a:r>
              <a:rPr kumimoji="1" lang="en-US" altLang="ja-JP" sz="1600" dirty="0" smtClean="0"/>
              <a:t>buffer</a:t>
            </a:r>
            <a:r>
              <a:rPr kumimoji="1" lang="ja-JP" altLang="en-US" sz="1600" dirty="0" smtClean="0"/>
              <a:t>に追加した固有値を空間結合する。</a:t>
            </a:r>
            <a:endParaRPr kumimoji="1" lang="ja-JP" altLang="en-US" sz="1600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4572000" y="2021773"/>
            <a:ext cx="2253006" cy="504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44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82" y="332796"/>
            <a:ext cx="6430297" cy="495431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79" y="2425420"/>
            <a:ext cx="2312731" cy="286168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696162" y="518474"/>
            <a:ext cx="216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流域ポリゴンに、</a:t>
            </a:r>
            <a:r>
              <a:rPr kumimoji="1" lang="en-US" altLang="ja-JP" sz="1600" b="1" dirty="0" smtClean="0"/>
              <a:t>buffer</a:t>
            </a:r>
            <a:r>
              <a:rPr kumimoji="1" lang="ja-JP" altLang="en-US" sz="1600" b="1" dirty="0" smtClean="0"/>
              <a:t>に追加した固有値を空間結合する。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545587" y="2016628"/>
            <a:ext cx="2150575" cy="547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00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5" y="752020"/>
            <a:ext cx="6162081" cy="47371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195686" y="341796"/>
            <a:ext cx="2752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河川</a:t>
            </a:r>
            <a:r>
              <a:rPr lang="ja-JP" altLang="en-US" sz="1600" b="1" dirty="0" smtClean="0"/>
              <a:t>ごとに流域が表示できた</a:t>
            </a:r>
            <a:endParaRPr kumimoji="1" lang="ja-JP" altLang="en-US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/>
          <a:srcRect l="29039" t="23823" r="16667" b="10336"/>
          <a:stretch/>
        </p:blipFill>
        <p:spPr>
          <a:xfrm>
            <a:off x="2367418" y="1596570"/>
            <a:ext cx="3580895" cy="33382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l="22500" t="20596" r="2023" b="3833"/>
          <a:stretch/>
        </p:blipFill>
        <p:spPr>
          <a:xfrm>
            <a:off x="5635662" y="2851149"/>
            <a:ext cx="3431861" cy="26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8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2"/>
          <a:srcRect r="65726" b="58732"/>
          <a:stretch/>
        </p:blipFill>
        <p:spPr>
          <a:xfrm>
            <a:off x="201501" y="1284183"/>
            <a:ext cx="4522899" cy="217830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52427"/>
            <a:ext cx="1885038" cy="30611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5578" y="138297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でラスタを結合する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20161" y="1172170"/>
            <a:ext cx="109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＞その他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＞結合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66517" y="2869923"/>
            <a:ext cx="2340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入力ファイルと出力ファイルを選択し</a:t>
            </a:r>
            <a:r>
              <a:rPr lang="ja-JP" altLang="en-US" sz="1600" b="1" dirty="0"/>
              <a:t>「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」をクリックする。</a:t>
            </a:r>
            <a:endParaRPr kumimoji="1" lang="ja-JP" altLang="en-US" sz="1600" b="1" dirty="0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309264" y="2585851"/>
            <a:ext cx="525472" cy="31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102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298" y="1781988"/>
            <a:ext cx="3895725" cy="29010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526966"/>
            <a:ext cx="2259590" cy="21560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17" y="2526967"/>
            <a:ext cx="2259590" cy="2156097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17673" y="101899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コストパス解析（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GRASS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を使用する）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883953" y="638676"/>
            <a:ext cx="6260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※</a:t>
            </a:r>
            <a:r>
              <a:rPr kumimoji="1" lang="ja-JP" altLang="en-US" sz="1600" b="1" dirty="0" smtClean="0"/>
              <a:t>　</a:t>
            </a:r>
            <a:r>
              <a:rPr kumimoji="1" lang="en-US" altLang="ja-JP" sz="1600" b="1" dirty="0" smtClean="0"/>
              <a:t>GRASS</a:t>
            </a:r>
            <a:r>
              <a:rPr lang="ja-JP" altLang="en-US" sz="1600" b="1" dirty="0" smtClean="0"/>
              <a:t>を立ち上げて、</a:t>
            </a:r>
            <a:r>
              <a:rPr lang="en-US" altLang="ja-JP" sz="1600" b="1" dirty="0" smtClean="0"/>
              <a:t>QGIS</a:t>
            </a:r>
            <a:r>
              <a:rPr lang="ja-JP" altLang="en-US" sz="1600" b="1" dirty="0" smtClean="0"/>
              <a:t>で作成したマップセットを読み込んでおく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72891" y="1538031"/>
            <a:ext cx="2834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ラスター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＞斜面と方位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69102" y="1048032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斜面方位図と傾斜区分図をマップセット内に作成する</a:t>
            </a:r>
            <a:endParaRPr kumimoji="1" lang="ja-JP" altLang="en-US" sz="1600" b="1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4074683" y="3935180"/>
            <a:ext cx="398208" cy="51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104900" y="4991100"/>
            <a:ext cx="7931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入力ラスターに</a:t>
            </a:r>
            <a:r>
              <a:rPr kumimoji="1" lang="en-US" altLang="ja-JP" sz="1600" b="1" dirty="0" smtClean="0"/>
              <a:t>DEM</a:t>
            </a:r>
            <a:r>
              <a:rPr kumimoji="1" lang="ja-JP" altLang="en-US" sz="1600" b="1" dirty="0" smtClean="0"/>
              <a:t>を選択し、タブを切り替えて出力ファイルを入力し「実行」をクリックする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01572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7638" y="98099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傾斜をもとに移動コストを算出する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38" y="831964"/>
            <a:ext cx="4833937" cy="361321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423773" y="831964"/>
            <a:ext cx="283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ラスター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＞移動コスト積算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52" y="2121581"/>
            <a:ext cx="3412348" cy="323752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93280" y="2905412"/>
            <a:ext cx="53732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DEM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195999" y="3271699"/>
            <a:ext cx="5437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傾斜</a:t>
            </a:r>
            <a:endParaRPr kumimoji="1" lang="en-US" altLang="ja-JP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40974" y="3705646"/>
            <a:ext cx="102784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出力ラスタ</a:t>
            </a:r>
            <a:endParaRPr kumimoji="1" lang="en-US" altLang="ja-JP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2480" y="4654244"/>
            <a:ext cx="494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入力ラスタに</a:t>
            </a:r>
            <a:r>
              <a:rPr lang="en-US" altLang="ja-JP" sz="1600" b="1" dirty="0" smtClean="0"/>
              <a:t>DEM</a:t>
            </a:r>
            <a:r>
              <a:rPr lang="ja-JP" altLang="en-US" sz="1600" b="1" dirty="0" smtClean="0"/>
              <a:t>を選択し、フリクションコストを含むラスタに傾斜ラスタを選択する。出力ラスタ名を入力する。</a:t>
            </a:r>
            <a:endParaRPr kumimoji="1" lang="en-US" altLang="ja-JP" sz="1600" b="1" dirty="0" smtClean="0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4875172" y="2852379"/>
            <a:ext cx="480284" cy="5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85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2" y="1065443"/>
            <a:ext cx="4021948" cy="38158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74" y="1065443"/>
            <a:ext cx="4021948" cy="381589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421326" y="455391"/>
            <a:ext cx="4403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タブを切り替えスタートと停止の座標を入力する。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3374" y="5152831"/>
            <a:ext cx="406400" cy="42779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109774" y="5197449"/>
            <a:ext cx="3906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/>
              <a:t>をクリックし、地図から任意の場所をクリック</a:t>
            </a:r>
            <a:endParaRPr lang="ja-JP" altLang="en-US" sz="1600" dirty="0"/>
          </a:p>
        </p:txBody>
      </p:sp>
      <p:sp>
        <p:nvSpPr>
          <p:cNvPr id="3" name="正方形/長方形 2"/>
          <p:cNvSpPr/>
          <p:nvPr/>
        </p:nvSpPr>
        <p:spPr>
          <a:xfrm>
            <a:off x="558800" y="2857500"/>
            <a:ext cx="3759200" cy="46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703374" y="2268538"/>
            <a:ext cx="3919926" cy="46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84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731838"/>
            <a:ext cx="5991225" cy="285807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666115"/>
            <a:ext cx="2588065" cy="20488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18" y="3666115"/>
            <a:ext cx="2588065" cy="204888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71475" y="184706"/>
            <a:ext cx="5777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dirty="0"/>
              <a:t>移動</a:t>
            </a:r>
            <a:r>
              <a:rPr lang="ja-JP" altLang="en-US" sz="1800" dirty="0" smtClean="0"/>
              <a:t>コストをもとに、任意の</a:t>
            </a:r>
            <a:r>
              <a:rPr lang="en-US" altLang="ja-JP" sz="1800" dirty="0" smtClean="0"/>
              <a:t>2</a:t>
            </a:r>
            <a:r>
              <a:rPr lang="ja-JP" altLang="en-US" sz="1800" dirty="0" smtClean="0"/>
              <a:t>点間の最短経路を検索する。</a:t>
            </a:r>
            <a:endParaRPr lang="ja-JP" altLang="en-US" sz="1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452473" y="882764"/>
            <a:ext cx="2834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 smtClean="0">
                <a:solidFill>
                  <a:srgbClr val="0070C0"/>
                </a:solidFill>
              </a:rPr>
              <a:t>ラスター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＞地形解析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＞最小コストルートあるいはフロー</a:t>
            </a:r>
            <a:endParaRPr lang="en-US" altLang="ja-JP" sz="1800" b="1" dirty="0" smtClean="0">
              <a:solidFill>
                <a:srgbClr val="0070C0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2260600" y="2424364"/>
            <a:ext cx="436334" cy="1343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/>
          <p:cNvGrpSpPr/>
          <p:nvPr/>
        </p:nvGrpSpPr>
        <p:grpSpPr>
          <a:xfrm>
            <a:off x="6009319" y="3894715"/>
            <a:ext cx="2893381" cy="1388842"/>
            <a:chOff x="6009319" y="3894715"/>
            <a:chExt cx="2893381" cy="1388842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6009319" y="3894715"/>
              <a:ext cx="2893381" cy="138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/>
                <a:t>入力ファイルに移動コストのラスタを選択し、出力ファイルを指定する。</a:t>
              </a:r>
              <a:endParaRPr lang="en-US" altLang="ja-JP" dirty="0" smtClean="0"/>
            </a:p>
            <a:p>
              <a:endParaRPr kumimoji="1" lang="en-US" altLang="ja-JP" dirty="0"/>
            </a:p>
            <a:p>
              <a:r>
                <a:rPr lang="ja-JP" altLang="en-US" dirty="0" smtClean="0"/>
                <a:t>スタートタブ</a:t>
              </a:r>
              <a:r>
                <a:rPr lang="ja-JP" altLang="en-US" dirty="0"/>
                <a:t>に</a:t>
              </a:r>
              <a:r>
                <a:rPr lang="ja-JP" altLang="en-US" dirty="0" smtClean="0"/>
                <a:t>切り替え、　　ボタンを使って、地図から任意の地点を選択し、「</a:t>
              </a:r>
              <a:r>
                <a:rPr lang="ja-JP" altLang="en-US" dirty="0"/>
                <a:t>実行</a:t>
              </a:r>
              <a:r>
                <a:rPr lang="ja-JP" altLang="en-US" dirty="0" smtClean="0"/>
                <a:t>」をクリックする。</a:t>
              </a:r>
              <a:endParaRPr kumimoji="1" lang="ja-JP" altLang="en-US" dirty="0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32538" y="4582606"/>
              <a:ext cx="190382" cy="199448"/>
            </a:xfrm>
            <a:prstGeom prst="rect">
              <a:avLst/>
            </a:prstGeom>
          </p:spPr>
        </p:pic>
      </p:grpSp>
      <p:sp>
        <p:nvSpPr>
          <p:cNvPr id="2" name="正方形/長方形 1"/>
          <p:cNvSpPr/>
          <p:nvPr/>
        </p:nvSpPr>
        <p:spPr>
          <a:xfrm>
            <a:off x="5505254" y="4138367"/>
            <a:ext cx="160255" cy="150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080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9" y="951121"/>
            <a:ext cx="5386218" cy="433207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901236" y="251589"/>
            <a:ext cx="5319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dirty="0" smtClean="0"/>
              <a:t>任意の</a:t>
            </a:r>
            <a:r>
              <a:rPr lang="en-US" altLang="ja-JP" sz="1800" dirty="0" smtClean="0"/>
              <a:t>2</a:t>
            </a:r>
            <a:r>
              <a:rPr lang="ja-JP" altLang="en-US" sz="1800" dirty="0" smtClean="0"/>
              <a:t>点間で傾斜</a:t>
            </a:r>
            <a:r>
              <a:rPr lang="ja-JP" altLang="en-US" sz="1800" dirty="0"/>
              <a:t>に基づく</a:t>
            </a:r>
            <a:r>
              <a:rPr lang="ja-JP" altLang="en-US" sz="1800" dirty="0" smtClean="0"/>
              <a:t>最短経路が検索できた。</a:t>
            </a:r>
            <a:endParaRPr lang="ja-JP" altLang="en-US" sz="1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03" y="1928604"/>
            <a:ext cx="4170881" cy="33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r="65000" b="57825"/>
          <a:stretch/>
        </p:blipFill>
        <p:spPr>
          <a:xfrm>
            <a:off x="299989" y="940578"/>
            <a:ext cx="5065486" cy="2441559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99989" y="119069"/>
            <a:ext cx="8682086" cy="505354"/>
          </a:xfrm>
        </p:spPr>
        <p:txBody>
          <a:bodyPr>
            <a:noAutofit/>
          </a:bodyPr>
          <a:lstStyle/>
          <a:p>
            <a:r>
              <a:rPr lang="ja-JP" altLang="en-US" sz="3200" u="none" dirty="0">
                <a:solidFill>
                  <a:srgbClr val="0070C0"/>
                </a:solidFill>
              </a:rPr>
              <a:t>結合したラスタを直角座標系に変換して保存する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09426" y="2906456"/>
            <a:ext cx="21726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入力ファイル、出力ファイル、ソース</a:t>
            </a:r>
            <a:r>
              <a:rPr lang="en-US" altLang="ja-JP" sz="1600" b="1" dirty="0" smtClean="0"/>
              <a:t>EPSG(</a:t>
            </a:r>
            <a:r>
              <a:rPr lang="ja-JP" altLang="en-US" sz="1600" b="1" dirty="0" smtClean="0"/>
              <a:t>元データの座標系</a:t>
            </a:r>
            <a:r>
              <a:rPr lang="en-US" altLang="ja-JP" sz="1600" b="1" dirty="0" smtClean="0"/>
              <a:t>)</a:t>
            </a:r>
            <a:r>
              <a:rPr lang="ja-JP" altLang="en-US" sz="1600" b="1" dirty="0" err="1" smtClean="0"/>
              <a:t>、</a:t>
            </a:r>
            <a:r>
              <a:rPr lang="ja-JP" altLang="en-US" sz="1600" b="1" dirty="0" smtClean="0"/>
              <a:t>ターゲット</a:t>
            </a:r>
            <a:r>
              <a:rPr lang="en-US" altLang="ja-JP" sz="1600" b="1" dirty="0" smtClean="0"/>
              <a:t>EPSG(</a:t>
            </a:r>
            <a:r>
              <a:rPr lang="ja-JP" altLang="en-US" sz="1600" b="1" dirty="0" smtClean="0"/>
              <a:t>変換したい座標系</a:t>
            </a:r>
            <a:r>
              <a:rPr lang="en-US" altLang="ja-JP" sz="1600" b="1" dirty="0" smtClean="0"/>
              <a:t>)</a:t>
            </a:r>
            <a:r>
              <a:rPr lang="ja-JP" altLang="en-US" sz="1600" b="1" dirty="0" err="1" smtClean="0"/>
              <a:t>、</a:t>
            </a:r>
            <a:r>
              <a:rPr lang="ja-JP" altLang="en-US" sz="1600" b="1" dirty="0" smtClean="0"/>
              <a:t>リサンプリング方法、データなしの値を入力し、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する。</a:t>
            </a:r>
            <a:endParaRPr kumimoji="1" lang="ja-JP" altLang="en-US" sz="16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229144" y="1901371"/>
            <a:ext cx="411888" cy="2599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6809425" y="1346381"/>
            <a:ext cx="2172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ラスタ＞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投影法＞ワープ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32" y="1869601"/>
            <a:ext cx="2020445" cy="29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7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26" y="722300"/>
            <a:ext cx="5804432" cy="44783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ラスタの切りぬき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38975" y="785100"/>
            <a:ext cx="1401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ラスタ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＞抽出</a:t>
            </a:r>
            <a:endParaRPr lang="en-US" altLang="ja-JP" sz="1800" b="1" dirty="0" smtClean="0">
              <a:solidFill>
                <a:srgbClr val="0070C0"/>
              </a:solidFill>
            </a:endParaRPr>
          </a:p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＞クリッパー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68098" y="2533026"/>
            <a:ext cx="23759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入力ラスタと出力ラスタを指定する。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クリッピングモードの「範囲」にチェックをし、地図から切りぬきたい範囲をドラックして、「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」をクリックする。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en-US" altLang="ja-JP" sz="1400" b="1" dirty="0" smtClean="0"/>
              <a:t>※</a:t>
            </a:r>
            <a:r>
              <a:rPr lang="ja-JP" altLang="en-US" sz="1400" b="1" dirty="0" smtClean="0"/>
              <a:t>　まずは、データがない値にチェックをいれない場合を確認する。</a:t>
            </a:r>
            <a:endParaRPr lang="en-US" altLang="ja-JP" sz="14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26" y="1708430"/>
            <a:ext cx="2367952" cy="2974457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465966" y="1833731"/>
            <a:ext cx="848859" cy="676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5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305493" y="174168"/>
            <a:ext cx="2403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ラスタの切りぬきができた</a:t>
            </a:r>
            <a:endParaRPr kumimoji="1" lang="ja-JP" altLang="en-US" sz="16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9" y="512722"/>
            <a:ext cx="6554082" cy="50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3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2562</TotalTime>
  <Words>1571</Words>
  <Application>Microsoft Office PowerPoint</Application>
  <PresentationFormat>画面に合わせる (16:10)</PresentationFormat>
  <Paragraphs>204</Paragraphs>
  <Slides>64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64</vt:i4>
      </vt:variant>
    </vt:vector>
  </HeadingPairs>
  <TitlesOfParts>
    <vt:vector size="69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QGISでラスタを読み込む</vt:lpstr>
      <vt:lpstr>QGISでラスタを結合する</vt:lpstr>
      <vt:lpstr>結合したラスタを直角座標系に変換して保存する</vt:lpstr>
      <vt:lpstr>ラスタの切りぬき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2.DEMデータの視覚的分析　傾斜区分図の作成</vt:lpstr>
      <vt:lpstr>PowerPoint プレゼンテーション</vt:lpstr>
      <vt:lpstr>斜面方位図の作成</vt:lpstr>
      <vt:lpstr>PowerPoint プレゼンテーション</vt:lpstr>
      <vt:lpstr>陰影図の作成</vt:lpstr>
      <vt:lpstr>PowerPoint プレゼンテーション</vt:lpstr>
      <vt:lpstr>鳥瞰図の作成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断面図の作成</vt:lpstr>
      <vt:lpstr>PowerPoint プレゼンテーション</vt:lpstr>
      <vt:lpstr>3.基本的な統計量の確認</vt:lpstr>
      <vt:lpstr>PowerPoint プレゼンテーション</vt:lpstr>
      <vt:lpstr>4.ベクタの処理とラスタの集計の組み合わせ分析</vt:lpstr>
      <vt:lpstr>PowerPoint プレゼンテーション</vt:lpstr>
      <vt:lpstr>PowerPoint プレゼンテーション</vt:lpstr>
      <vt:lpstr>PowerPoint プレゼンテーション</vt:lpstr>
      <vt:lpstr>フィルタリング（ふるい）</vt:lpstr>
      <vt:lpstr>PowerPoint プレゼンテーション</vt:lpstr>
      <vt:lpstr>PowerPoint プレゼンテーション</vt:lpstr>
      <vt:lpstr>ラスタ演算</vt:lpstr>
      <vt:lpstr>PowerPoint プレゼンテーション</vt:lpstr>
      <vt:lpstr>PowerPoint プレゼンテーション</vt:lpstr>
      <vt:lpstr>流域解析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流域と河川のラスタをベクトルに変換する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河川ごとに流域をグルーピング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コストパス解析（GRASSを使用する）</vt:lpstr>
      <vt:lpstr>傾斜をもとに移動コストを算出する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139</cp:revision>
  <dcterms:created xsi:type="dcterms:W3CDTF">2015-06-26T03:04:37Z</dcterms:created>
  <dcterms:modified xsi:type="dcterms:W3CDTF">2017-03-15T08:53:36Z</dcterms:modified>
</cp:coreProperties>
</file>